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75" r:id="rId6"/>
    <p:sldId id="276" r:id="rId7"/>
    <p:sldId id="259" r:id="rId8"/>
    <p:sldId id="260" r:id="rId9"/>
    <p:sldId id="273" r:id="rId10"/>
    <p:sldId id="277" r:id="rId11"/>
    <p:sldId id="280" r:id="rId12"/>
    <p:sldId id="283" r:id="rId13"/>
    <p:sldId id="284" r:id="rId14"/>
    <p:sldId id="282" r:id="rId15"/>
    <p:sldId id="281" r:id="rId16"/>
    <p:sldId id="261" r:id="rId17"/>
    <p:sldId id="278" r:id="rId18"/>
    <p:sldId id="262" r:id="rId19"/>
    <p:sldId id="279" r:id="rId20"/>
    <p:sldId id="264" r:id="rId21"/>
    <p:sldId id="265" r:id="rId22"/>
    <p:sldId id="266" r:id="rId23"/>
    <p:sldId id="268" r:id="rId24"/>
    <p:sldId id="269" r:id="rId25"/>
    <p:sldId id="270" r:id="rId26"/>
    <p:sldId id="271" r:id="rId27"/>
    <p:sldId id="272" r:id="rId28"/>
    <p:sldId id="267" r:id="rId29"/>
    <p:sldId id="305" r:id="rId30"/>
    <p:sldId id="306" r:id="rId31"/>
    <p:sldId id="285" r:id="rId32"/>
    <p:sldId id="286" r:id="rId33"/>
    <p:sldId id="288" r:id="rId34"/>
    <p:sldId id="290" r:id="rId35"/>
    <p:sldId id="287" r:id="rId36"/>
    <p:sldId id="289" r:id="rId37"/>
    <p:sldId id="292" r:id="rId38"/>
    <p:sldId id="294" r:id="rId39"/>
    <p:sldId id="291" r:id="rId40"/>
    <p:sldId id="293" r:id="rId41"/>
    <p:sldId id="263" r:id="rId42"/>
    <p:sldId id="295" r:id="rId43"/>
    <p:sldId id="296" r:id="rId44"/>
    <p:sldId id="299" r:id="rId45"/>
    <p:sldId id="301" r:id="rId46"/>
    <p:sldId id="302" r:id="rId47"/>
    <p:sldId id="303" r:id="rId48"/>
    <p:sldId id="304" r:id="rId49"/>
    <p:sldId id="297" r:id="rId50"/>
    <p:sldId id="300" r:id="rId51"/>
    <p:sldId id="29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4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A3C5C1-1BA8-4C4D-98B9-7AA57B052F6D}"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18B74-616F-4DFB-B8F8-52837FE0D5E7}" type="slidenum">
              <a:rPr lang="en-US" smtClean="0"/>
              <a:t>‹#›</a:t>
            </a:fld>
            <a:endParaRPr lang="en-US"/>
          </a:p>
        </p:txBody>
      </p:sp>
    </p:spTree>
    <p:extLst>
      <p:ext uri="{BB962C8B-B14F-4D97-AF65-F5344CB8AC3E}">
        <p14:creationId xmlns:p14="http://schemas.microsoft.com/office/powerpoint/2010/main" val="212451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3C5C1-1BA8-4C4D-98B9-7AA57B052F6D}"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18B74-616F-4DFB-B8F8-52837FE0D5E7}" type="slidenum">
              <a:rPr lang="en-US" smtClean="0"/>
              <a:t>‹#›</a:t>
            </a:fld>
            <a:endParaRPr lang="en-US"/>
          </a:p>
        </p:txBody>
      </p:sp>
    </p:spTree>
    <p:extLst>
      <p:ext uri="{BB962C8B-B14F-4D97-AF65-F5344CB8AC3E}">
        <p14:creationId xmlns:p14="http://schemas.microsoft.com/office/powerpoint/2010/main" val="118758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3C5C1-1BA8-4C4D-98B9-7AA57B052F6D}"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18B74-616F-4DFB-B8F8-52837FE0D5E7}" type="slidenum">
              <a:rPr lang="en-US" smtClean="0"/>
              <a:t>‹#›</a:t>
            </a:fld>
            <a:endParaRPr lang="en-US"/>
          </a:p>
        </p:txBody>
      </p:sp>
    </p:spTree>
    <p:extLst>
      <p:ext uri="{BB962C8B-B14F-4D97-AF65-F5344CB8AC3E}">
        <p14:creationId xmlns:p14="http://schemas.microsoft.com/office/powerpoint/2010/main" val="43146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3C5C1-1BA8-4C4D-98B9-7AA57B052F6D}"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18B74-616F-4DFB-B8F8-52837FE0D5E7}" type="slidenum">
              <a:rPr lang="en-US" smtClean="0"/>
              <a:t>‹#›</a:t>
            </a:fld>
            <a:endParaRPr lang="en-US"/>
          </a:p>
        </p:txBody>
      </p:sp>
    </p:spTree>
    <p:extLst>
      <p:ext uri="{BB962C8B-B14F-4D97-AF65-F5344CB8AC3E}">
        <p14:creationId xmlns:p14="http://schemas.microsoft.com/office/powerpoint/2010/main" val="11682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3C5C1-1BA8-4C4D-98B9-7AA57B052F6D}"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18B74-616F-4DFB-B8F8-52837FE0D5E7}" type="slidenum">
              <a:rPr lang="en-US" smtClean="0"/>
              <a:t>‹#›</a:t>
            </a:fld>
            <a:endParaRPr lang="en-US"/>
          </a:p>
        </p:txBody>
      </p:sp>
    </p:spTree>
    <p:extLst>
      <p:ext uri="{BB962C8B-B14F-4D97-AF65-F5344CB8AC3E}">
        <p14:creationId xmlns:p14="http://schemas.microsoft.com/office/powerpoint/2010/main" val="360625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A3C5C1-1BA8-4C4D-98B9-7AA57B052F6D}" type="datetimeFigureOut">
              <a:rPr lang="en-US" smtClean="0"/>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18B74-616F-4DFB-B8F8-52837FE0D5E7}" type="slidenum">
              <a:rPr lang="en-US" smtClean="0"/>
              <a:t>‹#›</a:t>
            </a:fld>
            <a:endParaRPr lang="en-US"/>
          </a:p>
        </p:txBody>
      </p:sp>
    </p:spTree>
    <p:extLst>
      <p:ext uri="{BB962C8B-B14F-4D97-AF65-F5344CB8AC3E}">
        <p14:creationId xmlns:p14="http://schemas.microsoft.com/office/powerpoint/2010/main" val="167115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A3C5C1-1BA8-4C4D-98B9-7AA57B052F6D}" type="datetimeFigureOut">
              <a:rPr lang="en-US" smtClean="0"/>
              <a:t>11/20/2012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18B74-616F-4DFB-B8F8-52837FE0D5E7}" type="slidenum">
              <a:rPr lang="en-US" smtClean="0"/>
              <a:t>‹#›</a:t>
            </a:fld>
            <a:endParaRPr lang="en-US"/>
          </a:p>
        </p:txBody>
      </p:sp>
    </p:spTree>
    <p:extLst>
      <p:ext uri="{BB962C8B-B14F-4D97-AF65-F5344CB8AC3E}">
        <p14:creationId xmlns:p14="http://schemas.microsoft.com/office/powerpoint/2010/main" val="379492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A3C5C1-1BA8-4C4D-98B9-7AA57B052F6D}" type="datetimeFigureOut">
              <a:rPr lang="en-US" smtClean="0"/>
              <a:t>11/20/2012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18B74-616F-4DFB-B8F8-52837FE0D5E7}" type="slidenum">
              <a:rPr lang="en-US" smtClean="0"/>
              <a:t>‹#›</a:t>
            </a:fld>
            <a:endParaRPr lang="en-US"/>
          </a:p>
        </p:txBody>
      </p:sp>
    </p:spTree>
    <p:extLst>
      <p:ext uri="{BB962C8B-B14F-4D97-AF65-F5344CB8AC3E}">
        <p14:creationId xmlns:p14="http://schemas.microsoft.com/office/powerpoint/2010/main" val="2880591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3C5C1-1BA8-4C4D-98B9-7AA57B052F6D}" type="datetimeFigureOut">
              <a:rPr lang="en-US" smtClean="0"/>
              <a:t>11/20/2012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18B74-616F-4DFB-B8F8-52837FE0D5E7}" type="slidenum">
              <a:rPr lang="en-US" smtClean="0"/>
              <a:t>‹#›</a:t>
            </a:fld>
            <a:endParaRPr lang="en-US"/>
          </a:p>
        </p:txBody>
      </p:sp>
    </p:spTree>
    <p:extLst>
      <p:ext uri="{BB962C8B-B14F-4D97-AF65-F5344CB8AC3E}">
        <p14:creationId xmlns:p14="http://schemas.microsoft.com/office/powerpoint/2010/main" val="71380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3C5C1-1BA8-4C4D-98B9-7AA57B052F6D}" type="datetimeFigureOut">
              <a:rPr lang="en-US" smtClean="0"/>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18B74-616F-4DFB-B8F8-52837FE0D5E7}" type="slidenum">
              <a:rPr lang="en-US" smtClean="0"/>
              <a:t>‹#›</a:t>
            </a:fld>
            <a:endParaRPr lang="en-US"/>
          </a:p>
        </p:txBody>
      </p:sp>
    </p:spTree>
    <p:extLst>
      <p:ext uri="{BB962C8B-B14F-4D97-AF65-F5344CB8AC3E}">
        <p14:creationId xmlns:p14="http://schemas.microsoft.com/office/powerpoint/2010/main" val="228043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3C5C1-1BA8-4C4D-98B9-7AA57B052F6D}" type="datetimeFigureOut">
              <a:rPr lang="en-US" smtClean="0"/>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18B74-616F-4DFB-B8F8-52837FE0D5E7}" type="slidenum">
              <a:rPr lang="en-US" smtClean="0"/>
              <a:t>‹#›</a:t>
            </a:fld>
            <a:endParaRPr lang="en-US"/>
          </a:p>
        </p:txBody>
      </p:sp>
    </p:spTree>
    <p:extLst>
      <p:ext uri="{BB962C8B-B14F-4D97-AF65-F5344CB8AC3E}">
        <p14:creationId xmlns:p14="http://schemas.microsoft.com/office/powerpoint/2010/main" val="195476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3C5C1-1BA8-4C4D-98B9-7AA57B052F6D}" type="datetimeFigureOut">
              <a:rPr lang="en-US" smtClean="0"/>
              <a:t>11/20/2012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18B74-616F-4DFB-B8F8-52837FE0D5E7}" type="slidenum">
              <a:rPr lang="en-US" smtClean="0"/>
              <a:t>‹#›</a:t>
            </a:fld>
            <a:endParaRPr lang="en-US"/>
          </a:p>
        </p:txBody>
      </p:sp>
    </p:spTree>
    <p:extLst>
      <p:ext uri="{BB962C8B-B14F-4D97-AF65-F5344CB8AC3E}">
        <p14:creationId xmlns:p14="http://schemas.microsoft.com/office/powerpoint/2010/main" val="3268046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9/98/Crimapo.p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bconline.ca/hbcheritage/images/content/NWC-CoatOfArms.jpg"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Northwest Changes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92816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il_fi" descr="http://www.caps-i.ca/wp-content/uploads/2011/02/LSSD-Logo.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58" y="304800"/>
            <a:ext cx="9144000" cy="6210719"/>
          </a:xfrm>
          <a:prstGeom prst="rect">
            <a:avLst/>
          </a:prstGeom>
          <a:noFill/>
          <a:ln>
            <a:noFill/>
          </a:ln>
        </p:spPr>
      </p:pic>
    </p:spTree>
    <p:extLst>
      <p:ext uri="{BB962C8B-B14F-4D97-AF65-F5344CB8AC3E}">
        <p14:creationId xmlns:p14="http://schemas.microsoft.com/office/powerpoint/2010/main" val="1091856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il_fi" descr="http://www.idsurveys.com/images/Lgmapw.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191499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il_fi" descr="http://www.canadiangeographic.ca/atlas/Images/Glossary/ruperts_land.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714404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il_fi" descr="http://bcheritage.ca/tod/adventure/f_nation/images/rup_map.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496"/>
            <a:ext cx="9144000" cy="6891495"/>
          </a:xfrm>
          <a:prstGeom prst="rect">
            <a:avLst/>
          </a:prstGeom>
          <a:noFill/>
          <a:ln>
            <a:noFill/>
          </a:ln>
        </p:spPr>
      </p:pic>
    </p:spTree>
    <p:extLst>
      <p:ext uri="{BB962C8B-B14F-4D97-AF65-F5344CB8AC3E}">
        <p14:creationId xmlns:p14="http://schemas.microsoft.com/office/powerpoint/2010/main" val="1444838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il_fi" descr="http://upload.wikimedia.org/wikipedia/commons/thumb/d/d1/Selkirks_land_grant_(Assiniboia).jpg/300px-Selkirks_land_grant_(Assiniboia).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0"/>
            <a:ext cx="5410200" cy="6858000"/>
          </a:xfrm>
          <a:prstGeom prst="rect">
            <a:avLst/>
          </a:prstGeom>
          <a:noFill/>
          <a:ln>
            <a:noFill/>
          </a:ln>
        </p:spPr>
      </p:pic>
    </p:spTree>
    <p:extLst>
      <p:ext uri="{BB962C8B-B14F-4D97-AF65-F5344CB8AC3E}">
        <p14:creationId xmlns:p14="http://schemas.microsoft.com/office/powerpoint/2010/main" val="3286667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http://upload.wikimedia.org/wikipedia/commons/6/6f/Manitoba_and_Northwest_Territories_%281900%2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910" y="-24284"/>
            <a:ext cx="9159910" cy="6882284"/>
          </a:xfrm>
          <a:prstGeom prst="rect">
            <a:avLst/>
          </a:prstGeom>
          <a:noFill/>
          <a:ln>
            <a:noFill/>
          </a:ln>
        </p:spPr>
      </p:pic>
    </p:spTree>
    <p:extLst>
      <p:ext uri="{BB962C8B-B14F-4D97-AF65-F5344CB8AC3E}">
        <p14:creationId xmlns:p14="http://schemas.microsoft.com/office/powerpoint/2010/main" val="3344290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Assiniboia’s</a:t>
            </a:r>
            <a:r>
              <a:rPr lang="en-US" dirty="0" smtClean="0"/>
              <a:t> Population Mix</a:t>
            </a: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t>Selkirk hired Miles </a:t>
            </a:r>
            <a:r>
              <a:rPr lang="en-US" dirty="0" err="1" smtClean="0"/>
              <a:t>MacDonell</a:t>
            </a:r>
            <a:r>
              <a:rPr lang="en-US" dirty="0" smtClean="0"/>
              <a:t> (Scottish born North American) to arrange for immigrants to come to the colony</a:t>
            </a:r>
          </a:p>
          <a:p>
            <a:r>
              <a:rPr lang="en-US" dirty="0" smtClean="0"/>
              <a:t>The 1</a:t>
            </a:r>
            <a:r>
              <a:rPr lang="en-US" baseline="30000" dirty="0" smtClean="0"/>
              <a:t>st</a:t>
            </a:r>
            <a:r>
              <a:rPr lang="en-US" dirty="0" smtClean="0"/>
              <a:t> group arrives in 1812 (36 Scottish and Irish workers</a:t>
            </a:r>
          </a:p>
          <a:p>
            <a:r>
              <a:rPr lang="en-US" dirty="0" smtClean="0"/>
              <a:t>They spent the first 2 winters at the HBC post at Pembina, ill equipped for the rugged landscape and harsh winters</a:t>
            </a:r>
          </a:p>
          <a:p>
            <a:pPr lvl="1"/>
            <a:r>
              <a:rPr lang="en-US" dirty="0" smtClean="0"/>
              <a:t>They were assisted by Chief </a:t>
            </a:r>
            <a:r>
              <a:rPr lang="en-US" dirty="0" err="1" smtClean="0"/>
              <a:t>Peguis’s</a:t>
            </a:r>
            <a:r>
              <a:rPr lang="en-US" dirty="0" smtClean="0"/>
              <a:t> </a:t>
            </a:r>
            <a:r>
              <a:rPr lang="en-US" dirty="0" err="1" smtClean="0"/>
              <a:t>Saulteax</a:t>
            </a:r>
            <a:r>
              <a:rPr lang="en-US" dirty="0" smtClean="0"/>
              <a:t> People and the Metis </a:t>
            </a:r>
          </a:p>
          <a:p>
            <a:pPr lvl="2"/>
            <a:r>
              <a:rPr lang="en-US" dirty="0" smtClean="0"/>
              <a:t>They gave them food and helped them adapt</a:t>
            </a:r>
          </a:p>
          <a:p>
            <a:pPr lvl="2"/>
            <a:r>
              <a:rPr lang="en-US" dirty="0" smtClean="0"/>
              <a:t>Without this help, few would have survived</a:t>
            </a:r>
          </a:p>
          <a:p>
            <a:r>
              <a:rPr lang="en-US" dirty="0" smtClean="0"/>
              <a:t>The settlement grew slowly as immigrants from Scotland and Ireland arrived</a:t>
            </a:r>
          </a:p>
          <a:p>
            <a:endParaRPr lang="en-US" dirty="0"/>
          </a:p>
        </p:txBody>
      </p:sp>
    </p:spTree>
    <p:extLst>
      <p:ext uri="{BB962C8B-B14F-4D97-AF65-F5344CB8AC3E}">
        <p14:creationId xmlns:p14="http://schemas.microsoft.com/office/powerpoint/2010/main" val="17480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a:t>
            </a:r>
            <a:r>
              <a:rPr lang="en-US" dirty="0" err="1" smtClean="0"/>
              <a:t>Peguis</a:t>
            </a:r>
            <a:endParaRPr lang="en-CA" dirty="0"/>
          </a:p>
        </p:txBody>
      </p:sp>
      <p:pic>
        <p:nvPicPr>
          <p:cNvPr id="4" name="il_fi" descr="http://www.mhs.mb.ca/docs/mb_history/03/dennis_js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2857500" cy="4200525"/>
          </a:xfrm>
          <a:prstGeom prst="rect">
            <a:avLst/>
          </a:prstGeom>
          <a:noFill/>
          <a:ln>
            <a:noFill/>
          </a:ln>
        </p:spPr>
      </p:pic>
      <p:pic>
        <p:nvPicPr>
          <p:cNvPr id="5" name="il_fi" descr="http://www.batc.ca/graphics/band_logos/saulteaux.gif"/>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3657600" cy="4191000"/>
          </a:xfrm>
          <a:prstGeom prst="rect">
            <a:avLst/>
          </a:prstGeom>
          <a:noFill/>
          <a:ln>
            <a:noFill/>
          </a:ln>
        </p:spPr>
      </p:pic>
    </p:spTree>
    <p:extLst>
      <p:ext uri="{BB962C8B-B14F-4D97-AF65-F5344CB8AC3E}">
        <p14:creationId xmlns:p14="http://schemas.microsoft.com/office/powerpoint/2010/main" val="3775761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 River Valley Population pre-Selkirk</a:t>
            </a:r>
            <a:endParaRPr lang="en-US" dirty="0"/>
          </a:p>
        </p:txBody>
      </p:sp>
      <p:sp>
        <p:nvSpPr>
          <p:cNvPr id="3" name="Content Placeholder 2"/>
          <p:cNvSpPr>
            <a:spLocks noGrp="1"/>
          </p:cNvSpPr>
          <p:nvPr>
            <p:ph idx="1"/>
          </p:nvPr>
        </p:nvSpPr>
        <p:spPr/>
        <p:txBody>
          <a:bodyPr/>
          <a:lstStyle/>
          <a:p>
            <a:r>
              <a:rPr lang="en-US" dirty="0" smtClean="0"/>
              <a:t>The area was already populated by Metis (the majority) and </a:t>
            </a:r>
            <a:r>
              <a:rPr lang="en-US" dirty="0" err="1" smtClean="0"/>
              <a:t>Ininimowin</a:t>
            </a:r>
            <a:r>
              <a:rPr lang="en-US" dirty="0" smtClean="0"/>
              <a:t> (Swampy Cree) and </a:t>
            </a:r>
            <a:r>
              <a:rPr lang="en-US" dirty="0" err="1" smtClean="0"/>
              <a:t>Saulteaux</a:t>
            </a:r>
            <a:r>
              <a:rPr lang="en-US" dirty="0" smtClean="0"/>
              <a:t> peoples as well as </a:t>
            </a:r>
            <a:r>
              <a:rPr lang="en-US" dirty="0" err="1" smtClean="0"/>
              <a:t>Canadiens</a:t>
            </a:r>
            <a:r>
              <a:rPr lang="en-US" dirty="0" smtClean="0"/>
              <a:t> in St. </a:t>
            </a:r>
            <a:r>
              <a:rPr lang="en-US" dirty="0"/>
              <a:t>B</a:t>
            </a:r>
            <a:r>
              <a:rPr lang="en-US" dirty="0" smtClean="0"/>
              <a:t>oniface in the east bank of the Red River</a:t>
            </a:r>
          </a:p>
          <a:p>
            <a:r>
              <a:rPr lang="en-US" dirty="0" smtClean="0"/>
              <a:t>There were also French, Scottish, and Orkney men who had been employed in the fur trade, many of whom had First Nations wives and Children</a:t>
            </a:r>
          </a:p>
          <a:p>
            <a:endParaRPr lang="en-US" dirty="0"/>
          </a:p>
        </p:txBody>
      </p:sp>
    </p:spTree>
    <p:extLst>
      <p:ext uri="{BB962C8B-B14F-4D97-AF65-F5344CB8AC3E}">
        <p14:creationId xmlns:p14="http://schemas.microsoft.com/office/powerpoint/2010/main" val="251630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File:Crimapo.pn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996" y="0"/>
            <a:ext cx="9041004" cy="6858000"/>
          </a:xfrm>
          <a:prstGeom prst="rect">
            <a:avLst/>
          </a:prstGeom>
          <a:noFill/>
          <a:ln>
            <a:noFill/>
          </a:ln>
        </p:spPr>
      </p:pic>
    </p:spTree>
    <p:extLst>
      <p:ext uri="{BB962C8B-B14F-4D97-AF65-F5344CB8AC3E}">
        <p14:creationId xmlns:p14="http://schemas.microsoft.com/office/powerpoint/2010/main" val="777830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Who are the 2 fur trade companies operating in the Northwest?</a:t>
            </a:r>
          </a:p>
          <a:p>
            <a:pPr marL="514350" indent="-514350">
              <a:buFont typeface="+mj-lt"/>
              <a:buAutoNum type="arabicPeriod"/>
            </a:pPr>
            <a:r>
              <a:rPr lang="en-US" dirty="0" smtClean="0"/>
              <a:t>What business model was superior within the fur trade?</a:t>
            </a:r>
          </a:p>
          <a:p>
            <a:pPr marL="514350" indent="-514350">
              <a:buFont typeface="+mj-lt"/>
              <a:buAutoNum type="arabicPeriod"/>
            </a:pPr>
            <a:r>
              <a:rPr lang="en-US" dirty="0" smtClean="0"/>
              <a:t>What new populations come into being as a result of the fur trade?</a:t>
            </a:r>
            <a:endParaRPr lang="en-US" dirty="0"/>
          </a:p>
        </p:txBody>
      </p:sp>
    </p:spTree>
    <p:extLst>
      <p:ext uri="{BB962C8B-B14F-4D97-AF65-F5344CB8AC3E}">
        <p14:creationId xmlns:p14="http://schemas.microsoft.com/office/powerpoint/2010/main" val="2537660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Selkirk Immigrants</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smtClean="0"/>
              <a:t>Selkirk immigrants were distinct from Red River’s existing populations</a:t>
            </a:r>
          </a:p>
          <a:p>
            <a:pPr lvl="1"/>
            <a:r>
              <a:rPr lang="en-US" dirty="0" smtClean="0"/>
              <a:t>Selkirk Settlers relied mainly on farming, and did not intermarry with First Nations</a:t>
            </a:r>
          </a:p>
          <a:p>
            <a:r>
              <a:rPr lang="en-US" dirty="0" smtClean="0"/>
              <a:t>The Selkirk colony had to establish a successful, self sufficient colony, establish good relations with the rival HBC and NWC, and live alongside the Metis and First nations people who were wary of newcomers</a:t>
            </a:r>
          </a:p>
          <a:p>
            <a:r>
              <a:rPr lang="en-US" dirty="0" smtClean="0"/>
              <a:t>The NWC did not welcome them and believed the </a:t>
            </a:r>
            <a:r>
              <a:rPr lang="en-US" dirty="0" err="1" smtClean="0"/>
              <a:t>Selkirik</a:t>
            </a:r>
            <a:r>
              <a:rPr lang="en-US" dirty="0" smtClean="0"/>
              <a:t> land grant to be a plot by the HBC to ruin NWC trade in the area</a:t>
            </a:r>
          </a:p>
          <a:p>
            <a:pPr lvl="1"/>
            <a:r>
              <a:rPr lang="en-US" dirty="0" smtClean="0"/>
              <a:t>The colony was situated right across the major river routes that the </a:t>
            </a:r>
            <a:r>
              <a:rPr lang="en-US" dirty="0" err="1" smtClean="0"/>
              <a:t>Nor’Westers</a:t>
            </a:r>
            <a:r>
              <a:rPr lang="en-US" dirty="0" smtClean="0"/>
              <a:t> used to transport pemmican from the bison rich prairies to northern posts</a:t>
            </a:r>
          </a:p>
          <a:p>
            <a:pPr lvl="1"/>
            <a:r>
              <a:rPr lang="en-US" dirty="0" smtClean="0"/>
              <a:t>This conflict escalated over time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435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Metis at Red River</a:t>
            </a:r>
            <a:endParaRPr lang="en-US" dirty="0"/>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pPr marL="0" indent="0">
              <a:buNone/>
            </a:pPr>
            <a:r>
              <a:rPr lang="en-US" b="1" dirty="0" smtClean="0"/>
              <a:t>Reminder: </a:t>
            </a:r>
            <a:r>
              <a:rPr lang="en-US" dirty="0" smtClean="0"/>
              <a:t>the Metis culture was a result of the fur trade and the intermarriage between French fur traders and First Nations wives</a:t>
            </a:r>
          </a:p>
          <a:p>
            <a:r>
              <a:rPr lang="en-US" dirty="0" smtClean="0"/>
              <a:t>The Metis at Red River grew </a:t>
            </a:r>
            <a:r>
              <a:rPr lang="en-US" dirty="0"/>
              <a:t>t</a:t>
            </a:r>
            <a:r>
              <a:rPr lang="en-US" dirty="0" smtClean="0"/>
              <a:t>o have a culture that was representative of their mixed ancestral background as well as their geographical setting</a:t>
            </a:r>
          </a:p>
          <a:p>
            <a:r>
              <a:rPr lang="en-US" dirty="0" smtClean="0"/>
              <a:t>Many Metis men worked guides or voyageurs eventually for the NWC</a:t>
            </a:r>
          </a:p>
          <a:p>
            <a:r>
              <a:rPr lang="en-US" dirty="0" smtClean="0"/>
              <a:t>Over time the Red River Settlement became home for many Country-born families who were connected to the HBC</a:t>
            </a:r>
          </a:p>
          <a:p>
            <a:pPr marL="0" indent="0">
              <a:buNone/>
            </a:pPr>
            <a:r>
              <a:rPr lang="en-US" b="1" dirty="0" smtClean="0"/>
              <a:t>Reminder: </a:t>
            </a:r>
            <a:r>
              <a:rPr lang="en-US" dirty="0" smtClean="0"/>
              <a:t>The Country-born were the children of British </a:t>
            </a:r>
            <a:r>
              <a:rPr lang="en-US" dirty="0" err="1" smtClean="0"/>
              <a:t>Baymen</a:t>
            </a:r>
            <a:r>
              <a:rPr lang="en-US" dirty="0" smtClean="0"/>
              <a:t> and First Nations wives</a:t>
            </a:r>
          </a:p>
          <a:p>
            <a:r>
              <a:rPr lang="en-US" dirty="0"/>
              <a:t>After 1870, many Country-born families became considered Metis</a:t>
            </a:r>
          </a:p>
          <a:p>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36160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Metis vs. Country Born</a:t>
            </a:r>
            <a:endParaRPr lang="en-US" dirty="0"/>
          </a:p>
        </p:txBody>
      </p:sp>
      <p:sp>
        <p:nvSpPr>
          <p:cNvPr id="4" name="Text Placeholder 3"/>
          <p:cNvSpPr>
            <a:spLocks noGrp="1"/>
          </p:cNvSpPr>
          <p:nvPr>
            <p:ph type="body" idx="1"/>
          </p:nvPr>
        </p:nvSpPr>
        <p:spPr/>
        <p:txBody>
          <a:bodyPr>
            <a:normAutofit fontScale="92500" lnSpcReduction="10000"/>
          </a:bodyPr>
          <a:lstStyle/>
          <a:p>
            <a:r>
              <a:rPr lang="en-US" sz="4000" dirty="0" smtClean="0"/>
              <a:t>Metis</a:t>
            </a:r>
            <a:endParaRPr lang="en-US" sz="4000" dirty="0"/>
          </a:p>
        </p:txBody>
      </p:sp>
      <p:sp>
        <p:nvSpPr>
          <p:cNvPr id="5" name="Content Placeholder 4"/>
          <p:cNvSpPr>
            <a:spLocks noGrp="1"/>
          </p:cNvSpPr>
          <p:nvPr>
            <p:ph sz="half" idx="2"/>
          </p:nvPr>
        </p:nvSpPr>
        <p:spPr/>
        <p:txBody>
          <a:bodyPr>
            <a:normAutofit/>
          </a:bodyPr>
          <a:lstStyle/>
          <a:p>
            <a:r>
              <a:rPr lang="en-US" sz="3600" dirty="0" smtClean="0"/>
              <a:t>Roman Catholic</a:t>
            </a:r>
          </a:p>
          <a:p>
            <a:r>
              <a:rPr lang="en-US" sz="3600" dirty="0" smtClean="0"/>
              <a:t>Depend mostly on the fur trade and buffalo hunt for their livelihood</a:t>
            </a:r>
            <a:endParaRPr lang="en-US" sz="3600" dirty="0"/>
          </a:p>
        </p:txBody>
      </p:sp>
      <p:sp>
        <p:nvSpPr>
          <p:cNvPr id="6" name="Text Placeholder 5"/>
          <p:cNvSpPr>
            <a:spLocks noGrp="1"/>
          </p:cNvSpPr>
          <p:nvPr>
            <p:ph type="body" sz="quarter" idx="3"/>
          </p:nvPr>
        </p:nvSpPr>
        <p:spPr/>
        <p:txBody>
          <a:bodyPr>
            <a:normAutofit lnSpcReduction="10000"/>
          </a:bodyPr>
          <a:lstStyle/>
          <a:p>
            <a:r>
              <a:rPr lang="en-US" sz="3700" dirty="0"/>
              <a:t>Country-born</a:t>
            </a:r>
          </a:p>
        </p:txBody>
      </p:sp>
      <p:sp>
        <p:nvSpPr>
          <p:cNvPr id="7" name="Content Placeholder 6"/>
          <p:cNvSpPr>
            <a:spLocks noGrp="1"/>
          </p:cNvSpPr>
          <p:nvPr>
            <p:ph sz="quarter" idx="4"/>
          </p:nvPr>
        </p:nvSpPr>
        <p:spPr/>
        <p:txBody>
          <a:bodyPr>
            <a:normAutofit/>
          </a:bodyPr>
          <a:lstStyle/>
          <a:p>
            <a:r>
              <a:rPr lang="en-US" sz="3600" dirty="0"/>
              <a:t>Protestant</a:t>
            </a:r>
          </a:p>
          <a:p>
            <a:r>
              <a:rPr lang="en-US" sz="3600" dirty="0"/>
              <a:t>Relied mostly on farming</a:t>
            </a:r>
          </a:p>
          <a:p>
            <a:r>
              <a:rPr lang="en-US" sz="3600" dirty="0"/>
              <a:t>Some did rely on fur trade and hunting as well</a:t>
            </a:r>
          </a:p>
        </p:txBody>
      </p:sp>
    </p:spTree>
    <p:extLst>
      <p:ext uri="{BB962C8B-B14F-4D97-AF65-F5344CB8AC3E}">
        <p14:creationId xmlns:p14="http://schemas.microsoft.com/office/powerpoint/2010/main" val="80702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Metis Government</a:t>
            </a:r>
            <a:endParaRPr lang="en-US" dirty="0"/>
          </a:p>
        </p:txBody>
      </p:sp>
      <p:sp>
        <p:nvSpPr>
          <p:cNvPr id="8" name="Content Placeholder 7"/>
          <p:cNvSpPr>
            <a:spLocks noGrp="1"/>
          </p:cNvSpPr>
          <p:nvPr>
            <p:ph idx="1"/>
          </p:nvPr>
        </p:nvSpPr>
        <p:spPr/>
        <p:txBody>
          <a:bodyPr>
            <a:normAutofit fontScale="92500"/>
          </a:bodyPr>
          <a:lstStyle/>
          <a:p>
            <a:r>
              <a:rPr lang="en-US" dirty="0" smtClean="0"/>
              <a:t>The buffalo hunt was so important that the Metis formed a government to oversee each hunt</a:t>
            </a:r>
          </a:p>
          <a:p>
            <a:pPr lvl="1"/>
            <a:r>
              <a:rPr lang="en-US" dirty="0" smtClean="0"/>
              <a:t>A captain was elected to lead</a:t>
            </a:r>
          </a:p>
          <a:p>
            <a:pPr lvl="1"/>
            <a:r>
              <a:rPr lang="en-US" dirty="0" smtClean="0"/>
              <a:t>Under the captain, a council of lieutenants was elected to represent the hunters</a:t>
            </a:r>
          </a:p>
          <a:p>
            <a:r>
              <a:rPr lang="en-US" dirty="0" smtClean="0"/>
              <a:t>Hunts were carried out with military-like precision</a:t>
            </a:r>
          </a:p>
          <a:p>
            <a:pPr lvl="1"/>
            <a:r>
              <a:rPr lang="en-US" dirty="0" smtClean="0"/>
              <a:t>Strict rules were necessary to manage the large number of hunters</a:t>
            </a:r>
          </a:p>
          <a:p>
            <a:endParaRPr lang="en-US" dirty="0" smtClean="0"/>
          </a:p>
          <a:p>
            <a:endParaRPr lang="en-US" dirty="0"/>
          </a:p>
        </p:txBody>
      </p:sp>
    </p:spTree>
    <p:extLst>
      <p:ext uri="{BB962C8B-B14F-4D97-AF65-F5344CB8AC3E}">
        <p14:creationId xmlns:p14="http://schemas.microsoft.com/office/powerpoint/2010/main" val="255273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 River Cart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First appeared in Pembina (1 of the 2 colonies at Red River) in 1801</a:t>
            </a:r>
          </a:p>
          <a:p>
            <a:r>
              <a:rPr lang="en-US" dirty="0" smtClean="0"/>
              <a:t>Red River Carts were large, 2 wheeled, made with wood tied together with leather, pulled by oxen or horses</a:t>
            </a:r>
          </a:p>
          <a:p>
            <a:r>
              <a:rPr lang="en-US" dirty="0" smtClean="0"/>
              <a:t>Well suited for the prairies</a:t>
            </a:r>
          </a:p>
          <a:p>
            <a:pPr lvl="1"/>
            <a:r>
              <a:rPr lang="en-US" dirty="0" smtClean="0"/>
              <a:t>Easily repaired</a:t>
            </a:r>
          </a:p>
          <a:p>
            <a:pPr lvl="1"/>
            <a:r>
              <a:rPr lang="en-US" dirty="0" smtClean="0"/>
              <a:t>Wheels could move through mud and marsh</a:t>
            </a:r>
          </a:p>
          <a:p>
            <a:pPr lvl="1"/>
            <a:r>
              <a:rPr lang="en-US" dirty="0" smtClean="0"/>
              <a:t>Buoyant (could be floated across streams and rivers)</a:t>
            </a:r>
          </a:p>
          <a:p>
            <a:r>
              <a:rPr lang="en-US" dirty="0" smtClean="0"/>
              <a:t>The carts were closely associated with the Metis</a:t>
            </a:r>
          </a:p>
          <a:p>
            <a:r>
              <a:rPr lang="en-US" dirty="0" smtClean="0"/>
              <a:t>They were first used to bring back meat from the buffalo hunt</a:t>
            </a:r>
          </a:p>
          <a:p>
            <a:r>
              <a:rPr lang="en-US" dirty="0" smtClean="0"/>
              <a:t>Later used for trade and large brigades travelled long distances throughout the Northwest</a:t>
            </a:r>
          </a:p>
          <a:p>
            <a:r>
              <a:rPr lang="en-US" dirty="0" smtClean="0"/>
              <a:t>The carts became an instrumental part of the development of the Northwest</a:t>
            </a:r>
          </a:p>
          <a:p>
            <a:endParaRPr lang="en-US" dirty="0"/>
          </a:p>
        </p:txBody>
      </p:sp>
    </p:spTree>
    <p:extLst>
      <p:ext uri="{BB962C8B-B14F-4D97-AF65-F5344CB8AC3E}">
        <p14:creationId xmlns:p14="http://schemas.microsoft.com/office/powerpoint/2010/main" val="78521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il_fi" descr="http://farm5.staticflickr.com/4073/4921951487_b1fc30ffdb_z.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4" y="0"/>
            <a:ext cx="9138976" cy="6858000"/>
          </a:xfrm>
          <a:prstGeom prst="rect">
            <a:avLst/>
          </a:prstGeom>
          <a:noFill/>
          <a:ln>
            <a:noFill/>
          </a:ln>
        </p:spPr>
      </p:pic>
    </p:spTree>
    <p:extLst>
      <p:ext uri="{BB962C8B-B14F-4D97-AF65-F5344CB8AC3E}">
        <p14:creationId xmlns:p14="http://schemas.microsoft.com/office/powerpoint/2010/main" val="2754390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il_fi" descr="http://upload.wikimedia.org/wikipedia/commons/6/64/M%C3%A9tis_and_Red_River_cart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58" y="-24284"/>
            <a:ext cx="9124741" cy="6882284"/>
          </a:xfrm>
          <a:prstGeom prst="rect">
            <a:avLst/>
          </a:prstGeom>
          <a:noFill/>
          <a:ln>
            <a:noFill/>
          </a:ln>
        </p:spPr>
      </p:pic>
    </p:spTree>
    <p:extLst>
      <p:ext uri="{BB962C8B-B14F-4D97-AF65-F5344CB8AC3E}">
        <p14:creationId xmlns:p14="http://schemas.microsoft.com/office/powerpoint/2010/main" val="2261231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il_fi" descr="http://t0.gstatic.com/images?q=tbn:ANd9GcT0ofBpZzVwyhgxMk3bHYKzEy-QrUmxCbabMIoshALDpXdQ9TAbsRmsjVZD-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37"/>
            <a:ext cx="9144000" cy="6858837"/>
          </a:xfrm>
          <a:prstGeom prst="rect">
            <a:avLst/>
          </a:prstGeom>
          <a:noFill/>
          <a:ln>
            <a:noFill/>
          </a:ln>
        </p:spPr>
      </p:pic>
    </p:spTree>
    <p:extLst>
      <p:ext uri="{BB962C8B-B14F-4D97-AF65-F5344CB8AC3E}">
        <p14:creationId xmlns:p14="http://schemas.microsoft.com/office/powerpoint/2010/main" val="3882351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Pemmican Proclamation</a:t>
            </a:r>
            <a:endParaRPr lang="en-US" dirty="0"/>
          </a:p>
        </p:txBody>
      </p:sp>
      <p:sp>
        <p:nvSpPr>
          <p:cNvPr id="8" name="Content Placeholder 7"/>
          <p:cNvSpPr>
            <a:spLocks noGrp="1"/>
          </p:cNvSpPr>
          <p:nvPr>
            <p:ph idx="1"/>
          </p:nvPr>
        </p:nvSpPr>
        <p:spPr>
          <a:xfrm>
            <a:off x="457200" y="1676400"/>
            <a:ext cx="8229600" cy="4953000"/>
          </a:xfrm>
        </p:spPr>
        <p:txBody>
          <a:bodyPr>
            <a:normAutofit fontScale="70000" lnSpcReduction="20000"/>
          </a:bodyPr>
          <a:lstStyle/>
          <a:p>
            <a:r>
              <a:rPr lang="en-US" dirty="0" smtClean="0"/>
              <a:t>By 1810 the Metis are the main providers of pemmican and other bison products to the NWC in Red River</a:t>
            </a:r>
          </a:p>
          <a:p>
            <a:r>
              <a:rPr lang="en-US" dirty="0" smtClean="0"/>
              <a:t>On the other hand, the Selkirk settlers experienced food shortages due to crop failures and begin hunting bison</a:t>
            </a:r>
          </a:p>
          <a:p>
            <a:r>
              <a:rPr lang="en-US" dirty="0" smtClean="0"/>
              <a:t>The Metis now see the Settlers as a threat their place in the fur trade, their territory, and their livelihood (bison hunt)</a:t>
            </a:r>
          </a:p>
          <a:p>
            <a:r>
              <a:rPr lang="en-US" dirty="0" smtClean="0"/>
              <a:t>On Jan 8</a:t>
            </a:r>
            <a:r>
              <a:rPr lang="en-US" baseline="30000" dirty="0" smtClean="0"/>
              <a:t>th</a:t>
            </a:r>
            <a:r>
              <a:rPr lang="en-US" dirty="0" smtClean="0"/>
              <a:t>, 1814, Miles MacDonnell (governor of the colony) issues a ban on the export of any food (notably pemmican) from Red River in an attempt to ensure adequate provisions for immigrants into the colony</a:t>
            </a:r>
          </a:p>
          <a:p>
            <a:r>
              <a:rPr lang="en-US" dirty="0" smtClean="0"/>
              <a:t>This profoundly affects the Metis and the NWC traders in Red River</a:t>
            </a:r>
          </a:p>
          <a:p>
            <a:pPr lvl="1"/>
            <a:r>
              <a:rPr lang="en-US" sz="3100" dirty="0" smtClean="0"/>
              <a:t>The Metis relied on pemmican as an integral part of their economy</a:t>
            </a:r>
          </a:p>
          <a:p>
            <a:pPr lvl="1"/>
            <a:r>
              <a:rPr lang="en-US" sz="3100" dirty="0" smtClean="0"/>
              <a:t>The NWC relied on pemmican to supply its posts with an essential food source </a:t>
            </a:r>
          </a:p>
          <a:p>
            <a:endParaRPr lang="en-US" dirty="0" smtClean="0"/>
          </a:p>
          <a:p>
            <a:endParaRPr lang="en-US" dirty="0"/>
          </a:p>
        </p:txBody>
      </p:sp>
    </p:spTree>
    <p:extLst>
      <p:ext uri="{BB962C8B-B14F-4D97-AF65-F5344CB8AC3E}">
        <p14:creationId xmlns:p14="http://schemas.microsoft.com/office/powerpoint/2010/main" val="386708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il_fi" descr="http://www.mhs.mb.ca/docs/people/images/macdonell_m.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0"/>
            <a:ext cx="5181600" cy="6858000"/>
          </a:xfrm>
          <a:prstGeom prst="rect">
            <a:avLst/>
          </a:prstGeom>
          <a:noFill/>
          <a:ln>
            <a:noFill/>
          </a:ln>
        </p:spPr>
      </p:pic>
    </p:spTree>
    <p:extLst>
      <p:ext uri="{BB962C8B-B14F-4D97-AF65-F5344CB8AC3E}">
        <p14:creationId xmlns:p14="http://schemas.microsoft.com/office/powerpoint/2010/main" val="179450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Recall Fur Trade and Settlement Rivalries</a:t>
            </a:r>
            <a:endParaRPr lang="en-US" dirty="0"/>
          </a:p>
        </p:txBody>
      </p:sp>
      <p:sp>
        <p:nvSpPr>
          <p:cNvPr id="3" name="Content Placeholder 2"/>
          <p:cNvSpPr>
            <a:spLocks noGrp="1"/>
          </p:cNvSpPr>
          <p:nvPr>
            <p:ph idx="1"/>
          </p:nvPr>
        </p:nvSpPr>
        <p:spPr>
          <a:xfrm>
            <a:off x="457200" y="1752600"/>
            <a:ext cx="8229600" cy="4724400"/>
          </a:xfrm>
        </p:spPr>
        <p:txBody>
          <a:bodyPr>
            <a:normAutofit fontScale="77500" lnSpcReduction="20000"/>
          </a:bodyPr>
          <a:lstStyle/>
          <a:p>
            <a:r>
              <a:rPr lang="en-US" dirty="0" smtClean="0"/>
              <a:t>The fur trade was one of the most important industries on the North American continent</a:t>
            </a:r>
          </a:p>
          <a:p>
            <a:r>
              <a:rPr lang="en-US" dirty="0"/>
              <a:t>T</a:t>
            </a:r>
            <a:r>
              <a:rPr lang="en-US" dirty="0" smtClean="0"/>
              <a:t>he quest for furs pushed les </a:t>
            </a:r>
            <a:r>
              <a:rPr lang="en-US" i="1" dirty="0" err="1" smtClean="0"/>
              <a:t>coureurs</a:t>
            </a:r>
            <a:r>
              <a:rPr lang="en-US" i="1" dirty="0" smtClean="0"/>
              <a:t> de bois </a:t>
            </a:r>
            <a:r>
              <a:rPr lang="en-US" dirty="0" smtClean="0"/>
              <a:t>(later the </a:t>
            </a:r>
            <a:r>
              <a:rPr lang="en-US" i="1" dirty="0" smtClean="0"/>
              <a:t>voyageurs</a:t>
            </a:r>
            <a:r>
              <a:rPr lang="en-US" dirty="0" smtClean="0"/>
              <a:t>) and the </a:t>
            </a:r>
            <a:r>
              <a:rPr lang="en-US" i="1" dirty="0" err="1" smtClean="0"/>
              <a:t>Baymen</a:t>
            </a:r>
            <a:r>
              <a:rPr lang="en-US" dirty="0" smtClean="0"/>
              <a:t> progressively further west</a:t>
            </a:r>
          </a:p>
          <a:p>
            <a:pPr lvl="1"/>
            <a:r>
              <a:rPr lang="en-US" dirty="0" smtClean="0"/>
              <a:t>HBC is based along Hudson’s Bay</a:t>
            </a:r>
          </a:p>
          <a:p>
            <a:pPr lvl="1"/>
            <a:r>
              <a:rPr lang="en-US" dirty="0" smtClean="0"/>
              <a:t>NWC is based in Montreal along the St. Laurence</a:t>
            </a:r>
          </a:p>
          <a:p>
            <a:r>
              <a:rPr lang="en-US" dirty="0" smtClean="0"/>
              <a:t>Competition is bitter, fierce, and sometimes violent</a:t>
            </a:r>
          </a:p>
          <a:p>
            <a:r>
              <a:rPr lang="en-US" dirty="0" smtClean="0"/>
              <a:t>NWC model gave them a competitive advantage</a:t>
            </a:r>
          </a:p>
          <a:p>
            <a:pPr lvl="1"/>
            <a:r>
              <a:rPr lang="en-US" dirty="0" smtClean="0"/>
              <a:t>The company motto is Perseverance</a:t>
            </a:r>
          </a:p>
          <a:p>
            <a:r>
              <a:rPr lang="en-US" dirty="0" smtClean="0"/>
              <a:t>The competition benefits First Nations</a:t>
            </a:r>
          </a:p>
          <a:p>
            <a:r>
              <a:rPr lang="en-US" dirty="0" smtClean="0"/>
              <a:t>These traders led expansion into what is now western Canada</a:t>
            </a:r>
            <a:endParaRPr lang="en-US" dirty="0"/>
          </a:p>
        </p:txBody>
      </p:sp>
    </p:spTree>
    <p:extLst>
      <p:ext uri="{BB962C8B-B14F-4D97-AF65-F5344CB8AC3E}">
        <p14:creationId xmlns:p14="http://schemas.microsoft.com/office/powerpoint/2010/main" val="13426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il_fi" descr="http://www.cbc.ca/history/histo_en_fichiers_ep/a_30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5105400"/>
          </a:xfrm>
          <a:prstGeom prst="rect">
            <a:avLst/>
          </a:prstGeom>
          <a:noFill/>
          <a:ln>
            <a:noFill/>
          </a:ln>
        </p:spPr>
      </p:pic>
    </p:spTree>
    <p:extLst>
      <p:ext uri="{BB962C8B-B14F-4D97-AF65-F5344CB8AC3E}">
        <p14:creationId xmlns:p14="http://schemas.microsoft.com/office/powerpoint/2010/main" val="2414483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Think…</a:t>
            </a:r>
            <a:endParaRPr lang="en-US" dirty="0"/>
          </a:p>
        </p:txBody>
      </p:sp>
      <p:sp>
        <p:nvSpPr>
          <p:cNvPr id="3" name="Content Placeholder 2"/>
          <p:cNvSpPr>
            <a:spLocks noGrp="1"/>
          </p:cNvSpPr>
          <p:nvPr>
            <p:ph idx="1"/>
          </p:nvPr>
        </p:nvSpPr>
        <p:spPr>
          <a:xfrm>
            <a:off x="457200" y="1371600"/>
            <a:ext cx="8229600" cy="4754563"/>
          </a:xfrm>
        </p:spPr>
        <p:txBody>
          <a:bodyPr>
            <a:normAutofit fontScale="85000" lnSpcReduction="10000"/>
          </a:bodyPr>
          <a:lstStyle/>
          <a:p>
            <a:pPr marL="514350" indent="-514350">
              <a:buFont typeface="+mj-lt"/>
              <a:buAutoNum type="arabicPeriod"/>
            </a:pPr>
            <a:r>
              <a:rPr lang="en-US" dirty="0" smtClean="0"/>
              <a:t>Even prior to the Pemmican Proclamation, how might the Metis have perceived the Selkirk Colonists?</a:t>
            </a:r>
          </a:p>
          <a:p>
            <a:pPr marL="514350" indent="-514350">
              <a:buFont typeface="+mj-lt"/>
              <a:buAutoNum type="arabicPeriod"/>
            </a:pPr>
            <a:r>
              <a:rPr lang="en-US" dirty="0"/>
              <a:t>Even prior to the Pemmican Proclamation, how might </a:t>
            </a:r>
            <a:r>
              <a:rPr lang="en-US" dirty="0" smtClean="0"/>
              <a:t>the NWC have </a:t>
            </a:r>
            <a:r>
              <a:rPr lang="en-US" dirty="0"/>
              <a:t>perceived the Selkirk Colonists</a:t>
            </a:r>
            <a:r>
              <a:rPr lang="en-US" dirty="0" smtClean="0"/>
              <a:t>?</a:t>
            </a:r>
          </a:p>
          <a:p>
            <a:pPr marL="514350" indent="-514350">
              <a:buFont typeface="+mj-lt"/>
              <a:buAutoNum type="arabicPeriod"/>
            </a:pPr>
            <a:r>
              <a:rPr lang="en-US" dirty="0" smtClean="0"/>
              <a:t>What affect will the Proclamation have on both of these populations?</a:t>
            </a:r>
          </a:p>
          <a:p>
            <a:pPr marL="514350" indent="-514350">
              <a:buFont typeface="+mj-lt"/>
              <a:buAutoNum type="arabicPeriod"/>
            </a:pPr>
            <a:r>
              <a:rPr lang="en-US" dirty="0" smtClean="0"/>
              <a:t>What may be the result of the Proclamation in Red River?</a:t>
            </a:r>
          </a:p>
          <a:p>
            <a:pPr marL="514350" indent="-514350">
              <a:buFont typeface="+mj-lt"/>
              <a:buAutoNum type="arabicPeriod"/>
            </a:pPr>
            <a:r>
              <a:rPr lang="en-US" dirty="0" smtClean="0"/>
              <a:t>Could the proclamation be about more than just the securing food sources for the colony?</a:t>
            </a:r>
          </a:p>
          <a:p>
            <a:pPr marL="514350" indent="-514350">
              <a:buFont typeface="+mj-lt"/>
              <a:buAutoNum type="arabicPeriod"/>
            </a:pPr>
            <a:r>
              <a:rPr lang="en-US" dirty="0" smtClean="0"/>
              <a:t>Who stands to benefit from the Proclamation?</a:t>
            </a:r>
            <a:endParaRPr lang="en-US" dirty="0"/>
          </a:p>
          <a:p>
            <a:endParaRPr lang="en-US" dirty="0"/>
          </a:p>
        </p:txBody>
      </p:sp>
    </p:spTree>
    <p:extLst>
      <p:ext uri="{BB962C8B-B14F-4D97-AF65-F5344CB8AC3E}">
        <p14:creationId xmlns:p14="http://schemas.microsoft.com/office/powerpoint/2010/main" val="207507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Pemmican War</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dirty="0" smtClean="0"/>
              <a:t>It begins when HBC employees begin searching NWC forts and seizing pemmican</a:t>
            </a:r>
          </a:p>
          <a:p>
            <a:r>
              <a:rPr lang="en-US" dirty="0" smtClean="0"/>
              <a:t>The </a:t>
            </a:r>
            <a:r>
              <a:rPr lang="en-US" dirty="0" err="1" smtClean="0"/>
              <a:t>Nor’Westers</a:t>
            </a:r>
            <a:r>
              <a:rPr lang="en-US" dirty="0" smtClean="0"/>
              <a:t> retaliated by arresting and imprisoning the HBC men for burglary, but also destroyed the crops and razed (destroyed) the buildings of Selkirk immigrants near Fort Douglas</a:t>
            </a:r>
          </a:p>
          <a:p>
            <a:r>
              <a:rPr lang="en-US" dirty="0" smtClean="0"/>
              <a:t>Together, the Metis and the NWC were determined to drive the Selkirk immigrants from the colony</a:t>
            </a:r>
          </a:p>
          <a:p>
            <a:r>
              <a:rPr lang="en-US" dirty="0" smtClean="0"/>
              <a:t>They took farm equipment and horses and threatened the colonists</a:t>
            </a:r>
          </a:p>
          <a:p>
            <a:r>
              <a:rPr lang="en-US" dirty="0" smtClean="0"/>
              <a:t>In the summer of 1815, the colony is in shambles and all but  3 colonists had fled (however, another group arrived shortly)</a:t>
            </a:r>
          </a:p>
          <a:p>
            <a:r>
              <a:rPr lang="en-US" dirty="0" smtClean="0"/>
              <a:t>Skirmishes continued for several years</a:t>
            </a:r>
          </a:p>
          <a:p>
            <a:r>
              <a:rPr lang="en-US" dirty="0" smtClean="0"/>
              <a:t>In 1815 MacDonnell resigned as governor and is replaced by Robert </a:t>
            </a:r>
            <a:r>
              <a:rPr lang="en-US" dirty="0" err="1" smtClean="0"/>
              <a:t>Semple</a:t>
            </a:r>
            <a:endParaRPr lang="en-US" dirty="0"/>
          </a:p>
        </p:txBody>
      </p:sp>
    </p:spTree>
    <p:extLst>
      <p:ext uri="{BB962C8B-B14F-4D97-AF65-F5344CB8AC3E}">
        <p14:creationId xmlns:p14="http://schemas.microsoft.com/office/powerpoint/2010/main" val="420364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Think…</a:t>
            </a:r>
            <a:endParaRPr lang="en-US" dirty="0"/>
          </a:p>
        </p:txBody>
      </p:sp>
      <p:sp>
        <p:nvSpPr>
          <p:cNvPr id="3" name="Content Placeholder 2"/>
          <p:cNvSpPr>
            <a:spLocks noGrp="1"/>
          </p:cNvSpPr>
          <p:nvPr>
            <p:ph idx="1"/>
          </p:nvPr>
        </p:nvSpPr>
        <p:spPr/>
        <p:txBody>
          <a:bodyPr>
            <a:normAutofit lnSpcReduction="10000"/>
          </a:bodyPr>
          <a:lstStyle/>
          <a:p>
            <a:r>
              <a:rPr lang="en-US" dirty="0" smtClean="0"/>
              <a:t>MacDonnell’s legacy:</a:t>
            </a:r>
          </a:p>
          <a:p>
            <a:pPr lvl="1"/>
            <a:r>
              <a:rPr lang="en-US" dirty="0" smtClean="0"/>
              <a:t>MacDonnell is considered a hero by some. There is a school right her in Winnipeg named in his honor</a:t>
            </a:r>
          </a:p>
          <a:p>
            <a:pPr lvl="1"/>
            <a:r>
              <a:rPr lang="en-US" dirty="0" smtClean="0"/>
              <a:t>By issuing the Pemmican Proclamation MacDonnell caused suffering among the Metis and </a:t>
            </a:r>
            <a:r>
              <a:rPr lang="en-US" dirty="0" err="1" smtClean="0"/>
              <a:t>Nor’Westers</a:t>
            </a:r>
            <a:r>
              <a:rPr lang="en-US" dirty="0" smtClean="0"/>
              <a:t> and incited violent conflict, in order to help the new colony survive</a:t>
            </a:r>
          </a:p>
          <a:p>
            <a:pPr lvl="1"/>
            <a:endParaRPr lang="en-US" b="1" dirty="0"/>
          </a:p>
          <a:p>
            <a:pPr marL="971550" lvl="1" indent="-514350">
              <a:buFont typeface="+mj-lt"/>
              <a:buAutoNum type="arabicPeriod"/>
            </a:pPr>
            <a:r>
              <a:rPr lang="en-US" b="1" dirty="0" smtClean="0"/>
              <a:t>Were his actions justifiable? Why or Why not?</a:t>
            </a:r>
            <a:endParaRPr lang="en-US" b="1" dirty="0"/>
          </a:p>
        </p:txBody>
      </p:sp>
    </p:spTree>
    <p:extLst>
      <p:ext uri="{BB962C8B-B14F-4D97-AF65-F5344CB8AC3E}">
        <p14:creationId xmlns:p14="http://schemas.microsoft.com/office/powerpoint/2010/main" val="2485174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does the HBC figure into all of this?</a:t>
            </a:r>
            <a:endParaRPr lang="en-US" dirty="0"/>
          </a:p>
        </p:txBody>
      </p:sp>
    </p:spTree>
    <p:extLst>
      <p:ext uri="{BB962C8B-B14F-4D97-AF65-F5344CB8AC3E}">
        <p14:creationId xmlns:p14="http://schemas.microsoft.com/office/powerpoint/2010/main" val="1690964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l_fi" descr="http://www.thecanadianencyclopedia.com/media/red-river-colony-map-29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0"/>
            <a:ext cx="7424057" cy="6858000"/>
          </a:xfrm>
          <a:prstGeom prst="rect">
            <a:avLst/>
          </a:prstGeom>
          <a:noFill/>
          <a:ln>
            <a:noFill/>
          </a:ln>
        </p:spPr>
      </p:pic>
    </p:spTree>
    <p:extLst>
      <p:ext uri="{BB962C8B-B14F-4D97-AF65-F5344CB8AC3E}">
        <p14:creationId xmlns:p14="http://schemas.microsoft.com/office/powerpoint/2010/main" val="2532178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of Seven Oaks</a:t>
            </a:r>
            <a:endParaRPr lang="en-US" dirty="0"/>
          </a:p>
        </p:txBody>
      </p:sp>
      <p:sp>
        <p:nvSpPr>
          <p:cNvPr id="3" name="Content Placeholder 2"/>
          <p:cNvSpPr>
            <a:spLocks noGrp="1"/>
          </p:cNvSpPr>
          <p:nvPr>
            <p:ph idx="1"/>
          </p:nvPr>
        </p:nvSpPr>
        <p:spPr>
          <a:xfrm>
            <a:off x="457200" y="1447800"/>
            <a:ext cx="8229600" cy="5257800"/>
          </a:xfrm>
        </p:spPr>
        <p:txBody>
          <a:bodyPr>
            <a:normAutofit fontScale="70000" lnSpcReduction="20000"/>
          </a:bodyPr>
          <a:lstStyle/>
          <a:p>
            <a:r>
              <a:rPr lang="en-US" dirty="0" smtClean="0"/>
              <a:t>In the spring of 1816 </a:t>
            </a:r>
            <a:r>
              <a:rPr lang="en-US" dirty="0" err="1" smtClean="0"/>
              <a:t>Semple</a:t>
            </a:r>
            <a:r>
              <a:rPr lang="en-US" dirty="0" smtClean="0"/>
              <a:t> gave the command for the HBC to capture and burn Fort Gibraltar, and NWC fort near Fort Douglas</a:t>
            </a:r>
          </a:p>
          <a:p>
            <a:r>
              <a:rPr lang="en-US" dirty="0" smtClean="0"/>
              <a:t>To the Metis and NWC this is an act of war</a:t>
            </a:r>
          </a:p>
          <a:p>
            <a:r>
              <a:rPr lang="en-US" dirty="0" smtClean="0"/>
              <a:t>Cuthbert Grant (the son of a Metis mother and Scottish father) was a Metis leader</a:t>
            </a:r>
          </a:p>
          <a:p>
            <a:r>
              <a:rPr lang="en-US" dirty="0" smtClean="0"/>
              <a:t>On June 19, 1816 Grant and a party of 60 men (40 Metis) travel along the Assiniboine towards the Fort, then on foot to a cluster of trees known locally as Seven Oaks</a:t>
            </a:r>
          </a:p>
          <a:p>
            <a:r>
              <a:rPr lang="en-US" dirty="0" err="1" smtClean="0"/>
              <a:t>Semple</a:t>
            </a:r>
            <a:r>
              <a:rPr lang="en-US" dirty="0" smtClean="0"/>
              <a:t> and about 27 HBC men and colonists were waiting for them</a:t>
            </a:r>
          </a:p>
          <a:p>
            <a:r>
              <a:rPr lang="en-US" dirty="0" smtClean="0"/>
              <a:t>After an exchange of words a gunfight broke out</a:t>
            </a:r>
          </a:p>
          <a:p>
            <a:r>
              <a:rPr lang="en-US" dirty="0" smtClean="0"/>
              <a:t>Within 15 minutes </a:t>
            </a:r>
            <a:r>
              <a:rPr lang="en-US" dirty="0" err="1" smtClean="0"/>
              <a:t>Semple</a:t>
            </a:r>
            <a:r>
              <a:rPr lang="en-US" dirty="0" smtClean="0"/>
              <a:t> and 20 of his men were dead and the Metis lost 1 man</a:t>
            </a:r>
          </a:p>
          <a:p>
            <a:r>
              <a:rPr lang="en-US" dirty="0"/>
              <a:t>G</a:t>
            </a:r>
            <a:r>
              <a:rPr lang="en-US" dirty="0" smtClean="0"/>
              <a:t>rant sends an HBC survivor ahead to demand the surrender of the Fort which was given up shortly after</a:t>
            </a:r>
          </a:p>
          <a:p>
            <a:r>
              <a:rPr lang="en-US" dirty="0" smtClean="0"/>
              <a:t>The Battle for Seven Oaks highlighted the struggle between the HBC and NWC for control over the fur trade</a:t>
            </a:r>
            <a:endParaRPr lang="en-US" dirty="0"/>
          </a:p>
        </p:txBody>
      </p:sp>
    </p:spTree>
    <p:extLst>
      <p:ext uri="{BB962C8B-B14F-4D97-AF65-F5344CB8AC3E}">
        <p14:creationId xmlns:p14="http://schemas.microsoft.com/office/powerpoint/2010/main" val="361888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l_fi" descr="http://www.tfo.org/emissions/rendezvousvoyageur/en/i/u_vp_bataille7chene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86" y="0"/>
            <a:ext cx="5475514" cy="3810000"/>
          </a:xfrm>
          <a:prstGeom prst="rect">
            <a:avLst/>
          </a:prstGeom>
          <a:noFill/>
          <a:ln>
            <a:noFill/>
          </a:ln>
        </p:spPr>
      </p:pic>
      <p:pic>
        <p:nvPicPr>
          <p:cNvPr id="5" name="il_fi" descr="http://farm9.staticflickr.com/8303/7848961800_0e76b8aaaa.jpg"/>
          <p:cNvPicPr/>
          <p:nvPr/>
        </p:nvPicPr>
        <p:blipFill>
          <a:blip r:embed="rId3">
            <a:extLst>
              <a:ext uri="{28A0092B-C50C-407E-A947-70E740481C1C}">
                <a14:useLocalDpi xmlns:a14="http://schemas.microsoft.com/office/drawing/2010/main" val="0"/>
              </a:ext>
            </a:extLst>
          </a:blip>
          <a:srcRect/>
          <a:stretch>
            <a:fillRect/>
          </a:stretch>
        </p:blipFill>
        <p:spPr bwMode="auto">
          <a:xfrm>
            <a:off x="5029201" y="0"/>
            <a:ext cx="4114800" cy="6858000"/>
          </a:xfrm>
          <a:prstGeom prst="rect">
            <a:avLst/>
          </a:prstGeom>
          <a:noFill/>
          <a:ln>
            <a:noFill/>
          </a:ln>
        </p:spPr>
      </p:pic>
    </p:spTree>
    <p:extLst>
      <p:ext uri="{BB962C8B-B14F-4D97-AF65-F5344CB8AC3E}">
        <p14:creationId xmlns:p14="http://schemas.microsoft.com/office/powerpoint/2010/main" val="33064062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l_fi" descr="http://farm4.staticflickr.com/3007/2817802697_6177a8ecf2_z.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8331365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http://upload.wikimedia.org/wikipedia/commons/d/d3/The_Fight_at_Seven_Oaks.jpg"/>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9144000" cy="6847114"/>
          </a:xfrm>
          <a:prstGeom prst="rect">
            <a:avLst/>
          </a:prstGeom>
          <a:noFill/>
          <a:ln>
            <a:noFill/>
          </a:ln>
        </p:spPr>
      </p:pic>
    </p:spTree>
    <p:extLst>
      <p:ext uri="{BB962C8B-B14F-4D97-AF65-F5344CB8AC3E}">
        <p14:creationId xmlns:p14="http://schemas.microsoft.com/office/powerpoint/2010/main" val="2299064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387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Think…</a:t>
            </a:r>
            <a:endParaRPr lang="en-US" dirty="0"/>
          </a:p>
        </p:txBody>
      </p:sp>
      <p:sp>
        <p:nvSpPr>
          <p:cNvPr id="3" name="Content Placeholder 2"/>
          <p:cNvSpPr>
            <a:spLocks noGrp="1"/>
          </p:cNvSpPr>
          <p:nvPr>
            <p:ph idx="1"/>
          </p:nvPr>
        </p:nvSpPr>
        <p:spPr/>
        <p:txBody>
          <a:bodyPr/>
          <a:lstStyle/>
          <a:p>
            <a:r>
              <a:rPr lang="en-US" dirty="0" smtClean="0"/>
              <a:t>This confrontation goes by 2 names:</a:t>
            </a:r>
          </a:p>
          <a:p>
            <a:pPr lvl="1"/>
            <a:r>
              <a:rPr lang="en-US" sz="3200" b="1" dirty="0" smtClean="0"/>
              <a:t>The Battle of Seven Oaks</a:t>
            </a:r>
          </a:p>
          <a:p>
            <a:pPr lvl="1"/>
            <a:r>
              <a:rPr lang="en-US" sz="3200" b="1" dirty="0" smtClean="0"/>
              <a:t>The Massacre of Seven Oaks</a:t>
            </a:r>
          </a:p>
          <a:p>
            <a:pPr marL="457200" lvl="1" indent="0">
              <a:buNone/>
            </a:pPr>
            <a:endParaRPr lang="en-US" sz="3200" b="1" dirty="0" smtClean="0"/>
          </a:p>
          <a:p>
            <a:pPr marL="514350" indent="-514350">
              <a:buFont typeface="+mj-lt"/>
              <a:buAutoNum type="arabicPeriod"/>
            </a:pPr>
            <a:r>
              <a:rPr lang="en-US" dirty="0" smtClean="0"/>
              <a:t>Why the two names?</a:t>
            </a:r>
          </a:p>
          <a:p>
            <a:pPr marL="514350" indent="-514350">
              <a:buFont typeface="+mj-lt"/>
              <a:buAutoNum type="arabicPeriod"/>
            </a:pPr>
            <a:r>
              <a:rPr lang="en-US" dirty="0" smtClean="0"/>
              <a:t>What determines its title?</a:t>
            </a:r>
            <a:endParaRPr lang="en-US" dirty="0"/>
          </a:p>
        </p:txBody>
      </p:sp>
    </p:spTree>
    <p:extLst>
      <p:ext uri="{BB962C8B-B14F-4D97-AF65-F5344CB8AC3E}">
        <p14:creationId xmlns:p14="http://schemas.microsoft.com/office/powerpoint/2010/main" val="4137436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Seven Oaks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When hearing of the battle at Seven Oaks Lord Selkirk was en route to the colony with his own private army</a:t>
            </a:r>
          </a:p>
          <a:p>
            <a:r>
              <a:rPr lang="en-US" dirty="0" smtClean="0"/>
              <a:t>In retaliation Selkirk captured Fort William (present day Thunder Bay) the heart of the NWC fur trade empire</a:t>
            </a:r>
          </a:p>
          <a:p>
            <a:r>
              <a:rPr lang="en-US" dirty="0" smtClean="0"/>
              <a:t>Selkirk winters at Fort William and head towards Fort Douglas in the spring, capturing NWC forts along the way</a:t>
            </a:r>
          </a:p>
          <a:p>
            <a:r>
              <a:rPr lang="en-US" dirty="0" smtClean="0"/>
              <a:t>The NWC seize HBC forts in the Athabasca territory in retaliation</a:t>
            </a:r>
          </a:p>
          <a:p>
            <a:r>
              <a:rPr lang="en-US" dirty="0" smtClean="0"/>
              <a:t>The war continues in this manner for 5 years</a:t>
            </a:r>
          </a:p>
          <a:p>
            <a:r>
              <a:rPr lang="en-US" dirty="0" smtClean="0"/>
              <a:t>Despite this, the Selkirk colony continues to grow slowly</a:t>
            </a:r>
          </a:p>
          <a:p>
            <a:r>
              <a:rPr lang="en-US" dirty="0" smtClean="0"/>
              <a:t>The Metis remained the vast majority of the population, however and multicultural society was developing</a:t>
            </a:r>
            <a:br>
              <a:rPr lang="en-US" dirty="0" smtClean="0"/>
            </a:br>
            <a:endParaRPr lang="en-US" dirty="0"/>
          </a:p>
        </p:txBody>
      </p:sp>
    </p:spTree>
    <p:extLst>
      <p:ext uri="{BB962C8B-B14F-4D97-AF65-F5344CB8AC3E}">
        <p14:creationId xmlns:p14="http://schemas.microsoft.com/office/powerpoint/2010/main" val="240053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Historic Merger</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The HBC / NWC conflict which had grown since the establishment of the NWC ends in 1821 with a historic merger</a:t>
            </a:r>
          </a:p>
          <a:p>
            <a:r>
              <a:rPr lang="en-US" dirty="0" smtClean="0"/>
              <a:t>The name HBC is retained and company became the most powerful fur-trade organization in N.A.</a:t>
            </a:r>
          </a:p>
          <a:p>
            <a:r>
              <a:rPr lang="en-US" dirty="0" smtClean="0"/>
              <a:t>Why? Economics.</a:t>
            </a:r>
          </a:p>
          <a:p>
            <a:pPr lvl="1"/>
            <a:r>
              <a:rPr lang="en-US" dirty="0" smtClean="0"/>
              <a:t>The competitive push westward in addition to the NWC model of long travel back to the St Laurence was expensive</a:t>
            </a:r>
          </a:p>
          <a:p>
            <a:pPr lvl="1"/>
            <a:r>
              <a:rPr lang="en-US" dirty="0" smtClean="0"/>
              <a:t>The HBC costs were high as well with expansion into the West, however they had access to long-term credit from the Bank of England</a:t>
            </a:r>
          </a:p>
          <a:p>
            <a:pPr lvl="1"/>
            <a:r>
              <a:rPr lang="en-US" dirty="0" smtClean="0"/>
              <a:t>The NWC did not have access to this and constantly had to find new sources of revenue to fund expansion. It was unsustainable</a:t>
            </a:r>
          </a:p>
          <a:p>
            <a:pPr marL="457200" lvl="1" indent="0">
              <a:buNone/>
            </a:pPr>
            <a:endParaRPr lang="en-US" dirty="0"/>
          </a:p>
        </p:txBody>
      </p:sp>
    </p:spTree>
    <p:extLst>
      <p:ext uri="{BB962C8B-B14F-4D97-AF65-F5344CB8AC3E}">
        <p14:creationId xmlns:p14="http://schemas.microsoft.com/office/powerpoint/2010/main" val="84101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the Fur Trade</a:t>
            </a:r>
            <a:endParaRPr lang="en-US" dirty="0"/>
          </a:p>
        </p:txBody>
      </p:sp>
      <p:sp>
        <p:nvSpPr>
          <p:cNvPr id="3" name="Content Placeholder 2"/>
          <p:cNvSpPr>
            <a:spLocks noGrp="1"/>
          </p:cNvSpPr>
          <p:nvPr>
            <p:ph idx="1"/>
          </p:nvPr>
        </p:nvSpPr>
        <p:spPr/>
        <p:txBody>
          <a:bodyPr/>
          <a:lstStyle/>
          <a:p>
            <a:r>
              <a:rPr lang="en-US" dirty="0" smtClean="0"/>
              <a:t>The HBC / NWC merger was the beginning of many changes</a:t>
            </a:r>
          </a:p>
          <a:p>
            <a:pPr lvl="1"/>
            <a:r>
              <a:rPr lang="en-US" dirty="0" smtClean="0"/>
              <a:t>The beaver was severely depleted due to over-hunting and poor conservation</a:t>
            </a:r>
          </a:p>
          <a:p>
            <a:pPr lvl="1"/>
            <a:r>
              <a:rPr lang="en-US" dirty="0" smtClean="0"/>
              <a:t>New ways of treating other furs made them suitable to producing felt</a:t>
            </a:r>
          </a:p>
          <a:p>
            <a:pPr lvl="1"/>
            <a:r>
              <a:rPr lang="en-US" dirty="0" smtClean="0"/>
              <a:t>At the same time, the felt hat was being replaced by the top hat made of silk</a:t>
            </a:r>
            <a:endParaRPr lang="en-US" dirty="0"/>
          </a:p>
        </p:txBody>
      </p:sp>
    </p:spTree>
    <p:extLst>
      <p:ext uri="{BB962C8B-B14F-4D97-AF65-F5344CB8AC3E}">
        <p14:creationId xmlns:p14="http://schemas.microsoft.com/office/powerpoint/2010/main" val="35400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Decline of the Fur and Bison Trade</a:t>
            </a:r>
            <a:endParaRPr lang="en-US" dirty="0"/>
          </a:p>
        </p:txBody>
      </p:sp>
      <p:sp>
        <p:nvSpPr>
          <p:cNvPr id="3" name="Content Placeholder 2"/>
          <p:cNvSpPr>
            <a:spLocks noGrp="1"/>
          </p:cNvSpPr>
          <p:nvPr>
            <p:ph idx="1"/>
          </p:nvPr>
        </p:nvSpPr>
        <p:spPr>
          <a:xfrm>
            <a:off x="457200" y="990600"/>
            <a:ext cx="8229600" cy="5562600"/>
          </a:xfrm>
        </p:spPr>
        <p:txBody>
          <a:bodyPr>
            <a:noAutofit/>
          </a:bodyPr>
          <a:lstStyle/>
          <a:p>
            <a:r>
              <a:rPr lang="en-US" sz="2000" dirty="0" smtClean="0"/>
              <a:t>As the beaver fur trade declines, so do the employment opportunities for Metis in the fur trade, so many Metis previously employed in the fur trade began to focus on another product: the bison robe</a:t>
            </a:r>
          </a:p>
          <a:p>
            <a:pPr lvl="1"/>
            <a:r>
              <a:rPr lang="en-US" sz="2000" dirty="0" smtClean="0"/>
              <a:t>A large cured bison hide with the hair left on. It was used as a blanket or wrap</a:t>
            </a:r>
          </a:p>
          <a:p>
            <a:pPr lvl="1"/>
            <a:r>
              <a:rPr lang="en-US" sz="2000" dirty="0" smtClean="0"/>
              <a:t>Bison hides also had other uses like making belts and other leather products</a:t>
            </a:r>
          </a:p>
          <a:p>
            <a:r>
              <a:rPr lang="en-US" sz="2000" dirty="0" smtClean="0"/>
              <a:t>The Metis not only hunted the bison, but also became middle men, purchasing robes from First Nations, and reselling them to the HBC, or companies in the US</a:t>
            </a:r>
          </a:p>
          <a:p>
            <a:r>
              <a:rPr lang="en-US" sz="2000" dirty="0" smtClean="0"/>
              <a:t>Driven by the large demand in the US prices for the buffalo robe spiked</a:t>
            </a:r>
          </a:p>
          <a:p>
            <a:r>
              <a:rPr lang="en-US" sz="2000" dirty="0" smtClean="0"/>
              <a:t>Bison were killed by the thousands, driving the species to the edge of extinction</a:t>
            </a:r>
          </a:p>
          <a:p>
            <a:r>
              <a:rPr lang="en-US" sz="2000" dirty="0" smtClean="0"/>
              <a:t>The population was also affected by the building of a transcontinental railway in the US which cut off migration paths and transported American and European sport hunters to the Northwest</a:t>
            </a:r>
          </a:p>
        </p:txBody>
      </p:sp>
    </p:spTree>
    <p:extLst>
      <p:ext uri="{BB962C8B-B14F-4D97-AF65-F5344CB8AC3E}">
        <p14:creationId xmlns:p14="http://schemas.microsoft.com/office/powerpoint/2010/main" val="942024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l_fi" descr="http://images.canadianlisted.com/nlarge/buffalo-or-bison-robe-900-salt-spring-island-gulf-islands_580994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81000"/>
            <a:ext cx="4953000" cy="5638800"/>
          </a:xfrm>
          <a:prstGeom prst="rect">
            <a:avLst/>
          </a:prstGeom>
          <a:noFill/>
          <a:ln>
            <a:noFill/>
          </a:ln>
        </p:spPr>
      </p:pic>
      <p:pic>
        <p:nvPicPr>
          <p:cNvPr id="5" name="il_fi" descr="http://www.braintan.com/bison/Klek/buffalo_oldman.jpg"/>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4169229" cy="6858000"/>
          </a:xfrm>
          <a:prstGeom prst="rect">
            <a:avLst/>
          </a:prstGeom>
          <a:noFill/>
          <a:ln>
            <a:noFill/>
          </a:ln>
        </p:spPr>
      </p:pic>
    </p:spTree>
    <p:extLst>
      <p:ext uri="{BB962C8B-B14F-4D97-AF65-F5344CB8AC3E}">
        <p14:creationId xmlns:p14="http://schemas.microsoft.com/office/powerpoint/2010/main" val="1301670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l_fi" descr="http://lh5.ggpht.com/_jjnsP_c2vtI/TFd0kbhMDaI/AAAAAAAAF38/v4h4drw1NNo/IMG_431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4750149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l_fi" descr="http://www.alleewillis.com/awmok/kitschenette/wp-content/uploads/2009/11/snuggy1-550x54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3090635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7317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9462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Think</a:t>
            </a:r>
            <a:endParaRPr lang="en-US" dirty="0"/>
          </a:p>
        </p:txBody>
      </p:sp>
      <p:sp>
        <p:nvSpPr>
          <p:cNvPr id="3" name="Content Placeholder 2"/>
          <p:cNvSpPr>
            <a:spLocks noGrp="1"/>
          </p:cNvSpPr>
          <p:nvPr>
            <p:ph idx="1"/>
          </p:nvPr>
        </p:nvSpPr>
        <p:spPr/>
        <p:txBody>
          <a:bodyPr/>
          <a:lstStyle/>
          <a:p>
            <a:r>
              <a:rPr lang="en-US" dirty="0" smtClean="0"/>
              <a:t>Poor conservation in favor of all out economic gain is partly to blame for the disruptions to the fur trade</a:t>
            </a:r>
          </a:p>
          <a:p>
            <a:pPr marL="514350" indent="-514350">
              <a:buFont typeface="+mj-lt"/>
              <a:buAutoNum type="arabicPeriod"/>
            </a:pPr>
            <a:r>
              <a:rPr lang="en-US" dirty="0" smtClean="0"/>
              <a:t>What parallels are there between today’s economy and this era vise a vie society’s treatment of the environment?</a:t>
            </a:r>
            <a:endParaRPr lang="en-US" dirty="0"/>
          </a:p>
        </p:txBody>
      </p:sp>
    </p:spTree>
    <p:extLst>
      <p:ext uri="{BB962C8B-B14F-4D97-AF65-F5344CB8AC3E}">
        <p14:creationId xmlns:p14="http://schemas.microsoft.com/office/powerpoint/2010/main" val="31193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1301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49</a:t>
            </a:r>
            <a:r>
              <a:rPr lang="en-US" baseline="30000" dirty="0" smtClean="0"/>
              <a:t>th</a:t>
            </a:r>
            <a:r>
              <a:rPr lang="en-US" dirty="0" smtClean="0"/>
              <a:t> </a:t>
            </a:r>
            <a:r>
              <a:rPr lang="en-US" dirty="0"/>
              <a:t>P</a:t>
            </a:r>
            <a:r>
              <a:rPr lang="en-US" dirty="0" smtClean="0"/>
              <a:t>arallel cont’d</a:t>
            </a:r>
            <a:endParaRPr lang="en-US" dirty="0"/>
          </a:p>
        </p:txBody>
      </p:sp>
      <p:sp>
        <p:nvSpPr>
          <p:cNvPr id="3" name="Content Placeholder 2"/>
          <p:cNvSpPr>
            <a:spLocks noGrp="1"/>
          </p:cNvSpPr>
          <p:nvPr>
            <p:ph idx="1"/>
          </p:nvPr>
        </p:nvSpPr>
        <p:spPr>
          <a:xfrm>
            <a:off x="457200" y="1295400"/>
            <a:ext cx="8229600" cy="5257800"/>
          </a:xfrm>
        </p:spPr>
        <p:txBody>
          <a:bodyPr>
            <a:normAutofit fontScale="70000" lnSpcReduction="20000"/>
          </a:bodyPr>
          <a:lstStyle/>
          <a:p>
            <a:r>
              <a:rPr lang="en-US" dirty="0" smtClean="0"/>
              <a:t>Throughout the mid-to-late 19</a:t>
            </a:r>
            <a:r>
              <a:rPr lang="en-US" baseline="30000" dirty="0" smtClean="0"/>
              <a:t>th</a:t>
            </a:r>
            <a:r>
              <a:rPr lang="en-US" dirty="0" smtClean="0"/>
              <a:t> century Canada and the US had an often tumultuous relationship</a:t>
            </a:r>
          </a:p>
          <a:p>
            <a:r>
              <a:rPr lang="en-US" dirty="0" smtClean="0"/>
              <a:t>Much of the conflict centered on expansion, with the West increasingly becoming an area of contention</a:t>
            </a:r>
          </a:p>
          <a:p>
            <a:r>
              <a:rPr lang="en-US" dirty="0" smtClean="0"/>
              <a:t>During the 1820s and 1830s joint control over the region worked</a:t>
            </a:r>
          </a:p>
          <a:p>
            <a:pPr lvl="1"/>
            <a:r>
              <a:rPr lang="en-US" dirty="0" smtClean="0"/>
              <a:t>The </a:t>
            </a:r>
            <a:r>
              <a:rPr lang="en-US" dirty="0"/>
              <a:t>B</a:t>
            </a:r>
            <a:r>
              <a:rPr lang="en-US" dirty="0" smtClean="0"/>
              <a:t>ritish called it the Columba District (controlled by the HBC)</a:t>
            </a:r>
          </a:p>
          <a:p>
            <a:pPr lvl="1"/>
            <a:r>
              <a:rPr lang="en-US" dirty="0" smtClean="0"/>
              <a:t>The US called it Oregon Country</a:t>
            </a:r>
          </a:p>
          <a:p>
            <a:r>
              <a:rPr lang="en-US" dirty="0" smtClean="0"/>
              <a:t>But in 1844 US presidential candidate ran on a platform of annexing the entire region and won the election</a:t>
            </a:r>
          </a:p>
          <a:p>
            <a:r>
              <a:rPr lang="en-US" dirty="0" smtClean="0"/>
              <a:t>In 1845 joint control ends and in 1846 the Oregon Treaty came into law res-establishing the 49</a:t>
            </a:r>
            <a:r>
              <a:rPr lang="en-US" baseline="30000" dirty="0" smtClean="0"/>
              <a:t>th</a:t>
            </a:r>
            <a:r>
              <a:rPr lang="en-US" dirty="0" smtClean="0"/>
              <a:t> parallel as the border (except where it dipped for Vancouver Island)</a:t>
            </a:r>
          </a:p>
          <a:p>
            <a:r>
              <a:rPr lang="en-US" dirty="0" smtClean="0"/>
              <a:t>Following the Treaty British officials required the HBC to set up a colony on Vancouver Island (declared in 1849) and the colony of British Columbia was declared in 1858</a:t>
            </a:r>
          </a:p>
          <a:p>
            <a:r>
              <a:rPr lang="en-US" dirty="0" smtClean="0"/>
              <a:t>The HBC encouraged British settlement and had control over the land and resources</a:t>
            </a:r>
          </a:p>
          <a:p>
            <a:endParaRPr lang="en-US" dirty="0" smtClean="0"/>
          </a:p>
          <a:p>
            <a:endParaRPr lang="en-US" dirty="0"/>
          </a:p>
        </p:txBody>
      </p:sp>
    </p:spTree>
    <p:extLst>
      <p:ext uri="{BB962C8B-B14F-4D97-AF65-F5344CB8AC3E}">
        <p14:creationId xmlns:p14="http://schemas.microsoft.com/office/powerpoint/2010/main" val="27669072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Dispossession of First Nations</a:t>
            </a:r>
            <a:endParaRPr lang="en-US" dirty="0"/>
          </a:p>
        </p:txBody>
      </p:sp>
      <p:sp>
        <p:nvSpPr>
          <p:cNvPr id="3" name="Content Placeholder 2"/>
          <p:cNvSpPr>
            <a:spLocks noGrp="1"/>
          </p:cNvSpPr>
          <p:nvPr>
            <p:ph idx="1"/>
          </p:nvPr>
        </p:nvSpPr>
        <p:spPr/>
        <p:txBody>
          <a:bodyPr/>
          <a:lstStyle/>
          <a:p>
            <a:r>
              <a:rPr lang="en-US" dirty="0" smtClean="0"/>
              <a:t>2 major events had a significant impact on First Nations in the Pacific North West</a:t>
            </a:r>
          </a:p>
          <a:p>
            <a:pPr lvl="1"/>
            <a:r>
              <a:rPr lang="en-US" dirty="0" smtClean="0"/>
              <a:t>The most intense period of fur trade activity occurred between 1821 and 1840 </a:t>
            </a:r>
          </a:p>
          <a:p>
            <a:pPr lvl="1"/>
            <a:r>
              <a:rPr lang="en-US" dirty="0" smtClean="0"/>
              <a:t>The gold rush lasted about a decade (~1858-1866)</a:t>
            </a:r>
          </a:p>
          <a:p>
            <a:pPr lvl="1"/>
            <a:endParaRPr lang="en-US" dirty="0" smtClean="0"/>
          </a:p>
        </p:txBody>
      </p:sp>
    </p:spTree>
    <p:extLst>
      <p:ext uri="{BB962C8B-B14F-4D97-AF65-F5344CB8AC3E}">
        <p14:creationId xmlns:p14="http://schemas.microsoft.com/office/powerpoint/2010/main" val="1832886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Rivalry</a:t>
            </a:r>
            <a:endParaRPr lang="en-CA" dirty="0"/>
          </a:p>
        </p:txBody>
      </p:sp>
      <p:sp>
        <p:nvSpPr>
          <p:cNvPr id="6" name="Content Placeholder 5"/>
          <p:cNvSpPr>
            <a:spLocks noGrp="1"/>
          </p:cNvSpPr>
          <p:nvPr>
            <p:ph sz="half" idx="2"/>
          </p:nvPr>
        </p:nvSpPr>
        <p:spPr/>
        <p:txBody>
          <a:bodyPr/>
          <a:lstStyle/>
          <a:p>
            <a:pPr marL="0" indent="0" algn="ctr">
              <a:buNone/>
            </a:pPr>
            <a:r>
              <a:rPr lang="en-US" b="1" dirty="0" smtClean="0"/>
              <a:t>NWC</a:t>
            </a:r>
            <a:endParaRPr lang="en-CA" b="1" dirty="0"/>
          </a:p>
        </p:txBody>
      </p:sp>
      <p:sp>
        <p:nvSpPr>
          <p:cNvPr id="7" name="Content Placeholder 6"/>
          <p:cNvSpPr>
            <a:spLocks noGrp="1"/>
          </p:cNvSpPr>
          <p:nvPr>
            <p:ph sz="half" idx="1"/>
          </p:nvPr>
        </p:nvSpPr>
        <p:spPr/>
        <p:txBody>
          <a:bodyPr/>
          <a:lstStyle/>
          <a:p>
            <a:pPr marL="0" indent="0" algn="ctr">
              <a:buNone/>
            </a:pPr>
            <a:r>
              <a:rPr lang="en-US" b="1" dirty="0" smtClean="0"/>
              <a:t>HBC</a:t>
            </a:r>
          </a:p>
          <a:p>
            <a:pPr marL="0" indent="0">
              <a:buNone/>
            </a:pPr>
            <a:endParaRPr lang="en-CA"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422753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7" descr="NWC-CoatOfArm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133600"/>
            <a:ext cx="3972272" cy="441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484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Selkirk Settlement</a:t>
            </a:r>
            <a:endParaRPr lang="en-US" dirty="0"/>
          </a:p>
        </p:txBody>
      </p:sp>
      <p:sp>
        <p:nvSpPr>
          <p:cNvPr id="3" name="Content Placeholder 2"/>
          <p:cNvSpPr>
            <a:spLocks noGrp="1"/>
          </p:cNvSpPr>
          <p:nvPr>
            <p:ph idx="1"/>
          </p:nvPr>
        </p:nvSpPr>
        <p:spPr/>
        <p:txBody>
          <a:bodyPr/>
          <a:lstStyle/>
          <a:p>
            <a:r>
              <a:rPr lang="en-US" dirty="0" smtClean="0"/>
              <a:t>As the HBC and NWC travel and explore the West, European settlement begins</a:t>
            </a:r>
          </a:p>
          <a:p>
            <a:pPr lvl="1"/>
            <a:r>
              <a:rPr lang="en-US" dirty="0" smtClean="0"/>
              <a:t>This would forever alter the lives of First Nations and Metis who lived there</a:t>
            </a:r>
          </a:p>
          <a:p>
            <a:endParaRPr lang="en-US" dirty="0"/>
          </a:p>
        </p:txBody>
      </p:sp>
    </p:spTree>
    <p:extLst>
      <p:ext uri="{BB962C8B-B14F-4D97-AF65-F5344CB8AC3E}">
        <p14:creationId xmlns:p14="http://schemas.microsoft.com/office/powerpoint/2010/main" val="357307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Douglas, 5</a:t>
            </a:r>
            <a:r>
              <a:rPr lang="en-US" baseline="30000" dirty="0" smtClean="0"/>
              <a:t>th</a:t>
            </a:r>
            <a:r>
              <a:rPr lang="en-US" dirty="0" smtClean="0"/>
              <a:t> Earl of Selkirk</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He was born in Scotland in 1771 the 7</a:t>
            </a:r>
            <a:r>
              <a:rPr lang="en-US" baseline="30000" dirty="0" smtClean="0"/>
              <a:t>th</a:t>
            </a:r>
            <a:r>
              <a:rPr lang="en-US" dirty="0" smtClean="0"/>
              <a:t> son of a wealthy landowner</a:t>
            </a:r>
          </a:p>
          <a:p>
            <a:r>
              <a:rPr lang="en-US" dirty="0" smtClean="0"/>
              <a:t>As the 7</a:t>
            </a:r>
            <a:r>
              <a:rPr lang="en-US" baseline="30000" dirty="0" smtClean="0"/>
              <a:t>th</a:t>
            </a:r>
            <a:r>
              <a:rPr lang="en-US" dirty="0" smtClean="0"/>
              <a:t> son he would not inherit the family fortune, so he was sent to law school where he focuses his attention on the poor tenant farmers who had been removed from their land by wealthy landowners</a:t>
            </a:r>
          </a:p>
          <a:p>
            <a:r>
              <a:rPr lang="en-US" dirty="0" smtClean="0"/>
              <a:t>During this time his father and brothers had unexpectedly died of disease, so he inherited the family title and fortune</a:t>
            </a:r>
          </a:p>
          <a:p>
            <a:r>
              <a:rPr lang="en-US" dirty="0" smtClean="0"/>
              <a:t>He then used his money and titled to help displaced Scottish farmers through emigration to B.N.A.</a:t>
            </a:r>
          </a:p>
          <a:p>
            <a:r>
              <a:rPr lang="en-US" dirty="0" smtClean="0"/>
              <a:t>Selkirk asked the British government to grant him a section of land in the Red River Valley that was part of Rupert’s Land, but was refused because of the HBC monopoly</a:t>
            </a:r>
          </a:p>
          <a:p>
            <a:r>
              <a:rPr lang="en-US" dirty="0" smtClean="0"/>
              <a:t>So, Selkirk bought enough shares in the HBC to gain influence within the Company and subsequently purchased 40, 468 hectares of land which became know as the Selkirk Concession of </a:t>
            </a:r>
            <a:r>
              <a:rPr lang="en-US" dirty="0" err="1" smtClean="0"/>
              <a:t>Assiniboia</a:t>
            </a:r>
            <a:endParaRPr lang="en-US" dirty="0"/>
          </a:p>
        </p:txBody>
      </p:sp>
    </p:spTree>
    <p:extLst>
      <p:ext uri="{BB962C8B-B14F-4D97-AF65-F5344CB8AC3E}">
        <p14:creationId xmlns:p14="http://schemas.microsoft.com/office/powerpoint/2010/main" val="105250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il_fi" descr="http://selkirkelementary.com/images/lordselkirk.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0"/>
            <a:ext cx="5943600" cy="6888982"/>
          </a:xfrm>
          <a:prstGeom prst="rect">
            <a:avLst/>
          </a:prstGeom>
          <a:noFill/>
          <a:ln>
            <a:noFill/>
          </a:ln>
        </p:spPr>
      </p:pic>
    </p:spTree>
    <p:extLst>
      <p:ext uri="{BB962C8B-B14F-4D97-AF65-F5344CB8AC3E}">
        <p14:creationId xmlns:p14="http://schemas.microsoft.com/office/powerpoint/2010/main" val="3555757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TotalTime>
  <Words>2234</Words>
  <Application>Microsoft Office PowerPoint</Application>
  <PresentationFormat>On-screen Show (4:3)</PresentationFormat>
  <Paragraphs>176</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The Northwest Changes</vt:lpstr>
      <vt:lpstr>Review</vt:lpstr>
      <vt:lpstr> Recall Fur Trade and Settlement Rivalries</vt:lpstr>
      <vt:lpstr>PowerPoint Presentation</vt:lpstr>
      <vt:lpstr>PowerPoint Presentation</vt:lpstr>
      <vt:lpstr>Rivalry</vt:lpstr>
      <vt:lpstr>The Selkirk Settlement</vt:lpstr>
      <vt:lpstr>Thomas Douglas, 5th Earl of Selkirk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Assiniboia’s Population Mix</vt:lpstr>
      <vt:lpstr>Chief Peguis</vt:lpstr>
      <vt:lpstr>Red River Valley Population pre-Selkirk</vt:lpstr>
      <vt:lpstr>PowerPoint Presentation</vt:lpstr>
      <vt:lpstr>Selkirk Immigrants</vt:lpstr>
      <vt:lpstr>The Metis at Red River</vt:lpstr>
      <vt:lpstr>Metis vs. Country Born</vt:lpstr>
      <vt:lpstr>Metis Government</vt:lpstr>
      <vt:lpstr>The Red River Cart</vt:lpstr>
      <vt:lpstr>PowerPoint Presentation</vt:lpstr>
      <vt:lpstr>PowerPoint Presentation</vt:lpstr>
      <vt:lpstr>PowerPoint Presentation</vt:lpstr>
      <vt:lpstr>The Pemmican Proclamation</vt:lpstr>
      <vt:lpstr>PowerPoint Presentation</vt:lpstr>
      <vt:lpstr>PowerPoint Presentation</vt:lpstr>
      <vt:lpstr>Let’s Think…</vt:lpstr>
      <vt:lpstr>The Pemmican War</vt:lpstr>
      <vt:lpstr>Let’s Think…</vt:lpstr>
      <vt:lpstr>Also…</vt:lpstr>
      <vt:lpstr>PowerPoint Presentation</vt:lpstr>
      <vt:lpstr>The Battle of Seven Oaks</vt:lpstr>
      <vt:lpstr>PowerPoint Presentation</vt:lpstr>
      <vt:lpstr>PowerPoint Presentation</vt:lpstr>
      <vt:lpstr>PowerPoint Presentation</vt:lpstr>
      <vt:lpstr>Let’s Think…</vt:lpstr>
      <vt:lpstr>After Seven Oaks</vt:lpstr>
      <vt:lpstr>A Historic Merger</vt:lpstr>
      <vt:lpstr>Changes in the Fur Trade</vt:lpstr>
      <vt:lpstr>Decline of the Fur and Bison Trade</vt:lpstr>
      <vt:lpstr>PowerPoint Presentation</vt:lpstr>
      <vt:lpstr>PowerPoint Presentation</vt:lpstr>
      <vt:lpstr>PowerPoint Presentation</vt:lpstr>
      <vt:lpstr>PowerPoint Presentation</vt:lpstr>
      <vt:lpstr>Let’s Think</vt:lpstr>
      <vt:lpstr>The 49th Parallel cont’d</vt:lpstr>
      <vt:lpstr>Dispossession of First Nations</vt:lpstr>
    </vt:vector>
  </TitlesOfParts>
  <Company>Pembina Trails School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Northwest Changes</dc:title>
  <dc:creator>Christopher Yard</dc:creator>
  <cp:lastModifiedBy>Christopher Yard</cp:lastModifiedBy>
  <cp:revision>31</cp:revision>
  <dcterms:created xsi:type="dcterms:W3CDTF">2012-11-13T15:06:43Z</dcterms:created>
  <dcterms:modified xsi:type="dcterms:W3CDTF">2012-11-20T19:16:08Z</dcterms:modified>
</cp:coreProperties>
</file>